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ld Standard TT" panose="020B0604020202020204" charset="0"/>
      <p:regular r:id="rId10"/>
      <p:bold r:id="rId11"/>
      <p: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523552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3409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6669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80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80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5183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583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3865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olarisproject.org/sex-trafficking" TargetMode="External"/><Relationship Id="rId3" Type="http://schemas.openxmlformats.org/officeDocument/2006/relationships/hyperlink" Target="http://www.humantraffickinghotline.org/" TargetMode="External"/><Relationship Id="rId7" Type="http://schemas.openxmlformats.org/officeDocument/2006/relationships/hyperlink" Target="http://www.urban.org/research/publication/estimating-size-and-structure-underground-commercial-sex-economy-eight-major-us-cit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lo.org/global/about-the-ilo/newsroom/news/WCMS_182109/lang--en/index.htm" TargetMode="External"/><Relationship Id="rId5" Type="http://schemas.openxmlformats.org/officeDocument/2006/relationships/hyperlink" Target="http://www.missingkids.org/1in6" TargetMode="External"/><Relationship Id="rId4" Type="http://schemas.openxmlformats.org/officeDocument/2006/relationships/hyperlink" Target="http://www.humantraffickinghotline.org/stat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jrs.gov/pdffiles1/nij/grants/240223.pdf" TargetMode="External"/><Relationship Id="rId3" Type="http://schemas.openxmlformats.org/officeDocument/2006/relationships/hyperlink" Target="http://www.ilo.org/global/about-the-ilo/newsroom/news/WCMS_182109/lang--en/index.htm" TargetMode="External"/><Relationship Id="rId7" Type="http://schemas.openxmlformats.org/officeDocument/2006/relationships/hyperlink" Target="http://www.urban.org/research/publication/understanding-organization-operation-and-victimization-process-labor-trafficking-united-stat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humantraffickinghotline.org/states" TargetMode="External"/><Relationship Id="rId5" Type="http://schemas.openxmlformats.org/officeDocument/2006/relationships/hyperlink" Target="http://www.humantraffickinghotline.org/" TargetMode="External"/><Relationship Id="rId4" Type="http://schemas.openxmlformats.org/officeDocument/2006/relationships/hyperlink" Target="http://www.dol.gov/ilab/reports/child-labor/list-of-goods/" TargetMode="External"/><Relationship Id="rId9" Type="http://schemas.openxmlformats.org/officeDocument/2006/relationships/hyperlink" Target="https://polarisproject.org/labor-traffickin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 Trafficking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27600" y="37877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All information courtesy of polarisproject.org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Sex Trafficking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048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Since 2007, the </a:t>
            </a:r>
            <a:r>
              <a:rPr lang="en" sz="12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National Human Trafficking Hotline</a:t>
            </a: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operated by Polaris, has received reports of 22,191 sex trafficking cases inside the United States. </a:t>
            </a:r>
            <a:r>
              <a:rPr lang="en" sz="12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Find more Hotline statistics here</a:t>
            </a: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57200" lvl="0" indent="-3048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2016, the </a:t>
            </a:r>
            <a:r>
              <a:rPr lang="en" sz="12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5"/>
              </a:rPr>
              <a:t>National Center for Missing &amp; Exploited Children</a:t>
            </a: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estimated that 1 in 6 endangered runaways reported to them were likely sex trafficking victims.</a:t>
            </a:r>
          </a:p>
          <a:p>
            <a:pPr marL="457200" lvl="0" indent="-3048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Globally, the International Labor Organization estimates that there are </a:t>
            </a:r>
            <a:r>
              <a:rPr lang="en" sz="12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6"/>
              </a:rPr>
              <a:t>4.5 million people trapped in forced sexual exploitation globally</a:t>
            </a: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57200" lvl="0" indent="-3048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a 2014 report, the </a:t>
            </a:r>
            <a:r>
              <a:rPr lang="en" sz="12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7"/>
              </a:rPr>
              <a:t>Urban Institute</a:t>
            </a:r>
            <a:r>
              <a:rPr lang="en" sz="12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estimated that the underground sex economy ranged from $39.9 million in Denver, Colorado, to $290 million in Atlanta, Georgia.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endParaRPr sz="1200">
              <a:solidFill>
                <a:srgbClr val="5E5E5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sz="12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8"/>
              </a:rPr>
              <a:t>https://polarisproject.org/sex-trafficking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endParaRPr sz="1200">
              <a:solidFill>
                <a:srgbClr val="5E5E5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But What is Sex Trafficking?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form of slavery that is VERY prevalent in today’s world.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Any minor (under 18) who is introduced into the sex trade is automatically a victim of sex trafficking, regardless of the means that got them into the situation.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Traffickers usually use coercion, threats, and violence to engage adults and children in the trade.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Vulnerable populations are more likely to be targeted i.e. runaway and homeless youth.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Labor Trafficking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Globally, the International Labor Organization estimates that there are </a:t>
            </a:r>
            <a:r>
              <a:rPr lang="en" sz="14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14.2 million people trapped in forced</a:t>
            </a: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labor in industries including agriculture, construction, domestic work and manufacturing.</a:t>
            </a:r>
          </a:p>
          <a:p>
            <a:pPr marL="457200" lvl="0" indent="-3175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U.S. Department of Labor has identified </a:t>
            </a:r>
            <a:r>
              <a:rPr lang="en" sz="14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4"/>
              </a:rPr>
              <a:t>136 goods from 74 countries</a:t>
            </a: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made by forced and child labor.</a:t>
            </a:r>
          </a:p>
          <a:p>
            <a:pPr marL="457200" lvl="0" indent="-3175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Since 2007, the </a:t>
            </a:r>
            <a:r>
              <a:rPr lang="en" sz="14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5"/>
              </a:rPr>
              <a:t>National Human Trafficking Hotline</a:t>
            </a: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operated by Polaris, received reports of more than 5,400 labor trafficking cases inside the United States. </a:t>
            </a:r>
            <a:r>
              <a:rPr lang="en" sz="14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6"/>
              </a:rPr>
              <a:t>Find more Hotline statistics here</a:t>
            </a: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57200" lvl="0" indent="-3175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a 2014 study from the Urban Institute of 122 closed cases of labor trafficking, </a:t>
            </a:r>
            <a:r>
              <a:rPr lang="en" sz="14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7"/>
              </a:rPr>
              <a:t>Hidden in Plain Sight</a:t>
            </a: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seventy-one percent of the labor trafficking victims in the study entered the United States on lawful visas. These victims paid an average of $6,150 in recruitment fees for jobs in the United States. </a:t>
            </a:r>
          </a:p>
          <a:p>
            <a:pPr marL="457200" lvl="0" indent="-317500" rtl="0">
              <a:spcBef>
                <a:spcPts val="0"/>
              </a:spcBef>
              <a:spcAft>
                <a:spcPts val="800"/>
              </a:spcAft>
              <a:buClr>
                <a:srgbClr val="5E5E5F"/>
              </a:buClr>
              <a:buSzPct val="100000"/>
              <a:buFont typeface="Arial"/>
            </a:pP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 a </a:t>
            </a:r>
            <a:r>
              <a:rPr lang="en" sz="1400" b="1" u="sng">
                <a:solidFill>
                  <a:srgbClr val="1294B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8"/>
              </a:rPr>
              <a:t>study</a:t>
            </a:r>
            <a:r>
              <a:rPr lang="en" sz="1400">
                <a:solidFill>
                  <a:srgbClr val="5E5E5F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from San Diego State University, 31% of undocumented, spanish-speaking migrant workers interviewed in San Diego County had experienced labor trafficking.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sz="1400" u="sng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9"/>
              </a:rPr>
              <a:t>https://polarisproject.org/labor-trafficking</a:t>
            </a:r>
          </a:p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endParaRPr sz="1400">
              <a:solidFill>
                <a:srgbClr val="5E5E5F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Labor Trafficking?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Very similar to Sex trafficking.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Common manifestations of labor trafficking is having slaves work as domestic servants in homes.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Labor trafficking has also been reported in door-to-door sales crews, restaurants, construction work, carnivals, and even health and beauty services.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 Trafficking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Victims: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Usually lured by false pretenses (job potential, education, or a romantic relationship).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Victims coming from foreign countries often become indebted to traffickers who pay their passage to their new home.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Can also become enslaved within their own community, traffickers can confiscate identification and channels to contact outside friends or family.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Traffickers: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Use manipulation and blackmail to prey on vulnerabilities of their victims.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May also use physical violence to kidnap victims.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Are usually of the same ethnic or cultural background as their victim; they use this to gain trust.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Can work alone or in larger rings of traffickers, large factories or small businesses have been found guilty of trafficking.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CST Relates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82317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Solidarity : One Human Family				We all are all God’s children, Brothers and Sisters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Dignity of the Human Person					Every person had God given dignity	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Rights and Dignity of Workers				Working should support Human Dignity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“Give justice to the weak and fatherless; maintain the right of the afflicted and the destitute. Psalm 82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2687" y="2941325"/>
            <a:ext cx="2729724" cy="203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On-screen Show (16:9)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Old Standard TT</vt:lpstr>
      <vt:lpstr>Arial</vt:lpstr>
      <vt:lpstr>paperback</vt:lpstr>
      <vt:lpstr>Human Trafficking</vt:lpstr>
      <vt:lpstr>Sex Trafficking</vt:lpstr>
      <vt:lpstr>But What is Sex Trafficking?</vt:lpstr>
      <vt:lpstr>Labor Trafficking</vt:lpstr>
      <vt:lpstr>What is Labor Trafficking?</vt:lpstr>
      <vt:lpstr>Human Trafficking</vt:lpstr>
      <vt:lpstr>How CST Relates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Trafficking</dc:title>
  <dc:creator>Computer User</dc:creator>
  <cp:lastModifiedBy>Computer User</cp:lastModifiedBy>
  <cp:revision>1</cp:revision>
  <dcterms:modified xsi:type="dcterms:W3CDTF">2017-04-12T18:00:10Z</dcterms:modified>
</cp:coreProperties>
</file>