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7315200" cy="9601200"/>
  <p:embeddedFontLst>
    <p:embeddedFont>
      <p:font typeface="Oswald" panose="020B0604020202020204" charset="0"/>
      <p:regular r:id="rId12"/>
      <p:bold r:id="rId13"/>
    </p:embeddedFont>
    <p:embeddedFont>
      <p:font typeface="Averag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0F46A-CC70-4889-9AAF-B9AA9F34BD6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AA0FE-7016-4CC9-BA7A-FE6A2A811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5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92279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353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4127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3635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845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4333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893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229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6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timis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n.wikipedia.org/wiki/Pessimis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90525" y="302150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your </a:t>
            </a:r>
            <a:r>
              <a:rPr lang="en" sz="5200" b="1">
                <a:solidFill>
                  <a:srgbClr val="0080F6"/>
                </a:solidFill>
              </a:rPr>
              <a:t>outlook </a:t>
            </a:r>
            <a:r>
              <a:rPr lang="en"/>
              <a:t>on life?</a:t>
            </a:r>
          </a:p>
        </p:txBody>
      </p:sp>
      <p:pic>
        <p:nvPicPr>
          <p:cNvPr id="60" name="Shape 60" descr="Image result for glass half ful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8225" y="1235750"/>
            <a:ext cx="3786699" cy="378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Optimist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670525"/>
            <a:ext cx="8520600" cy="263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wake up ready to take on the day with a </a:t>
            </a:r>
            <a:r>
              <a:rPr lang="en">
                <a:solidFill>
                  <a:srgbClr val="0080F6"/>
                </a:solidFill>
              </a:rPr>
              <a:t>positive </a:t>
            </a:r>
            <a:r>
              <a:rPr lang="en"/>
              <a:t>attitude.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focus on your </a:t>
            </a:r>
            <a:r>
              <a:rPr lang="en">
                <a:solidFill>
                  <a:srgbClr val="0080F6"/>
                </a:solidFill>
              </a:rPr>
              <a:t>goals </a:t>
            </a:r>
            <a:r>
              <a:rPr lang="en"/>
              <a:t>rather than worrying about things you cannot control.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believe in yourself and treat yourself with </a:t>
            </a:r>
            <a:r>
              <a:rPr lang="en">
                <a:solidFill>
                  <a:srgbClr val="0080F6"/>
                </a:solidFill>
              </a:rPr>
              <a:t>respect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turn envy and jealousy into into catalysts for </a:t>
            </a:r>
            <a:r>
              <a:rPr lang="en">
                <a:solidFill>
                  <a:srgbClr val="0080F6"/>
                </a:solidFill>
              </a:rPr>
              <a:t>success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chose </a:t>
            </a:r>
            <a:r>
              <a:rPr lang="en">
                <a:solidFill>
                  <a:srgbClr val="0080F6"/>
                </a:solidFill>
              </a:rPr>
              <a:t>not to</a:t>
            </a:r>
            <a:r>
              <a:rPr lang="en"/>
              <a:t> blame others for your own actions or in tough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>
                <a:solidFill>
                  <a:srgbClr val="0080F6"/>
                </a:solidFill>
              </a:rPr>
              <a:t>Most </a:t>
            </a:r>
            <a:r>
              <a:rPr lang="en" sz="2400">
                <a:solidFill>
                  <a:srgbClr val="FFFFFF"/>
                </a:solidFill>
              </a:rPr>
              <a:t>people are generally optimistic in life. Optimism is a form of </a:t>
            </a:r>
            <a:r>
              <a:rPr lang="en" sz="2800">
                <a:solidFill>
                  <a:srgbClr val="0080F6"/>
                </a:solidFill>
              </a:rPr>
              <a:t>positive </a:t>
            </a:r>
            <a:r>
              <a:rPr lang="en" sz="2400">
                <a:solidFill>
                  <a:srgbClr val="FFFFFF"/>
                </a:solidFill>
              </a:rPr>
              <a:t>thinking that includes the belief that you are responsible for your own </a:t>
            </a:r>
            <a:r>
              <a:rPr lang="en" sz="2800">
                <a:solidFill>
                  <a:srgbClr val="0080F6"/>
                </a:solidFill>
              </a:rPr>
              <a:t>happiness</a:t>
            </a:r>
            <a:r>
              <a:rPr lang="en" sz="2400">
                <a:solidFill>
                  <a:srgbClr val="FFFFFF"/>
                </a:solidFill>
              </a:rPr>
              <a:t>, and that more good things than bad will continue to happen to you. The </a:t>
            </a:r>
            <a:r>
              <a:rPr lang="en" sz="2800">
                <a:solidFill>
                  <a:srgbClr val="0080F6"/>
                </a:solidFill>
              </a:rPr>
              <a:t>best </a:t>
            </a:r>
            <a:r>
              <a:rPr lang="en" sz="2400">
                <a:solidFill>
                  <a:srgbClr val="FFFFFF"/>
                </a:solidFill>
              </a:rPr>
              <a:t>optimists believe that bad or negative events are </a:t>
            </a:r>
            <a:r>
              <a:rPr lang="en" sz="2800">
                <a:solidFill>
                  <a:srgbClr val="0080F6"/>
                </a:solidFill>
              </a:rPr>
              <a:t>rare </a:t>
            </a:r>
            <a:r>
              <a:rPr lang="en" sz="2400">
                <a:solidFill>
                  <a:srgbClr val="FFFFFF"/>
                </a:solidFill>
              </a:rPr>
              <a:t>occurrences and that it is not their fault when something bad happens but is due to something </a:t>
            </a:r>
            <a:r>
              <a:rPr lang="en" sz="2800">
                <a:solidFill>
                  <a:srgbClr val="0080F6"/>
                </a:solidFill>
              </a:rPr>
              <a:t>external</a:t>
            </a:r>
            <a:r>
              <a:rPr lang="en" sz="2400">
                <a:solidFill>
                  <a:srgbClr val="FFFFFF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Pessimist 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443150"/>
            <a:ext cx="8520600" cy="31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most extreme pessimist expects the </a:t>
            </a:r>
            <a:r>
              <a:rPr lang="en">
                <a:solidFill>
                  <a:srgbClr val="0080F6"/>
                </a:solidFill>
              </a:rPr>
              <a:t>worse </a:t>
            </a:r>
            <a:r>
              <a:rPr lang="en"/>
              <a:t>case scenario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downplay your </a:t>
            </a:r>
            <a:r>
              <a:rPr lang="en">
                <a:solidFill>
                  <a:srgbClr val="0080F6"/>
                </a:solidFill>
              </a:rPr>
              <a:t>successes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see the </a:t>
            </a:r>
            <a:r>
              <a:rPr lang="en">
                <a:solidFill>
                  <a:srgbClr val="0080F6"/>
                </a:solidFill>
              </a:rPr>
              <a:t>problem </a:t>
            </a:r>
            <a:r>
              <a:rPr lang="en"/>
              <a:t>before the solution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can see the </a:t>
            </a:r>
            <a:r>
              <a:rPr lang="en">
                <a:solidFill>
                  <a:srgbClr val="0080F6"/>
                </a:solidFill>
              </a:rPr>
              <a:t>bigger </a:t>
            </a:r>
            <a:r>
              <a:rPr lang="en"/>
              <a:t>picture, therefore are able to plan for the </a:t>
            </a:r>
            <a:r>
              <a:rPr lang="en">
                <a:solidFill>
                  <a:srgbClr val="0080F6"/>
                </a:solidFill>
              </a:rPr>
              <a:t>future </a:t>
            </a:r>
            <a:r>
              <a:rPr lang="en"/>
              <a:t>better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have a hard time trusting </a:t>
            </a:r>
            <a:r>
              <a:rPr lang="en">
                <a:solidFill>
                  <a:srgbClr val="0080F6"/>
                </a:solidFill>
              </a:rPr>
              <a:t>people </a:t>
            </a:r>
            <a:r>
              <a:rPr lang="en"/>
              <a:t>right away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08700"/>
            <a:ext cx="8520600" cy="353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000">
                <a:solidFill>
                  <a:srgbClr val="0080F6"/>
                </a:solidFill>
              </a:rPr>
              <a:t>No. </a:t>
            </a:r>
            <a:r>
              <a:rPr lang="en" sz="2000">
                <a:solidFill>
                  <a:srgbClr val="FFFFFF"/>
                </a:solidFill>
              </a:rPr>
              <a:t>Generally speaking, you tend to see the </a:t>
            </a:r>
            <a:r>
              <a:rPr lang="en" sz="2400" b="1">
                <a:solidFill>
                  <a:srgbClr val="0080F6"/>
                </a:solidFill>
              </a:rPr>
              <a:t>challenges </a:t>
            </a:r>
            <a:r>
              <a:rPr lang="en" sz="2000">
                <a:solidFill>
                  <a:srgbClr val="FFFFFF"/>
                </a:solidFill>
              </a:rPr>
              <a:t>and </a:t>
            </a:r>
            <a:r>
              <a:rPr lang="en" sz="2400" b="1">
                <a:solidFill>
                  <a:srgbClr val="0080F6"/>
                </a:solidFill>
              </a:rPr>
              <a:t>difficulties </a:t>
            </a:r>
            <a:r>
              <a:rPr lang="en" sz="2000">
                <a:solidFill>
                  <a:srgbClr val="FFFFFF"/>
                </a:solidFill>
              </a:rPr>
              <a:t>of a situation before you see the bright side. Not that that's a </a:t>
            </a:r>
            <a:r>
              <a:rPr lang="en" sz="2400" b="1">
                <a:solidFill>
                  <a:srgbClr val="0080F6"/>
                </a:solidFill>
              </a:rPr>
              <a:t>bad </a:t>
            </a:r>
            <a:r>
              <a:rPr lang="en" sz="2000">
                <a:solidFill>
                  <a:srgbClr val="FFFFFF"/>
                </a:solidFill>
              </a:rPr>
              <a:t>thing; you're an expert at working through tricky situations and your tendency to predict and immediately </a:t>
            </a:r>
            <a:r>
              <a:rPr lang="en" sz="2400" b="1">
                <a:solidFill>
                  <a:srgbClr val="0080F6"/>
                </a:solidFill>
              </a:rPr>
              <a:t>fix problems</a:t>
            </a:r>
            <a:r>
              <a:rPr lang="en" sz="2000" b="1">
                <a:solidFill>
                  <a:srgbClr val="FFFFFF"/>
                </a:solidFill>
              </a:rPr>
              <a:t> </a:t>
            </a:r>
            <a:r>
              <a:rPr lang="en" sz="2000">
                <a:solidFill>
                  <a:srgbClr val="FFFFFF"/>
                </a:solidFill>
              </a:rPr>
              <a:t>makes you a great significant other, too. Your friends and family </a:t>
            </a:r>
            <a:r>
              <a:rPr lang="en" sz="2400" b="1">
                <a:solidFill>
                  <a:srgbClr val="0080F6"/>
                </a:solidFill>
              </a:rPr>
              <a:t>rely </a:t>
            </a:r>
            <a:r>
              <a:rPr lang="en" sz="2000">
                <a:solidFill>
                  <a:srgbClr val="FFFFFF"/>
                </a:solidFill>
              </a:rPr>
              <a:t>heavily on you when they need advice, and even though you see the </a:t>
            </a:r>
            <a:r>
              <a:rPr lang="en" sz="2400" b="1">
                <a:solidFill>
                  <a:srgbClr val="0080F6"/>
                </a:solidFill>
              </a:rPr>
              <a:t>dark</a:t>
            </a:r>
            <a:r>
              <a:rPr lang="en" sz="2000" b="1">
                <a:solidFill>
                  <a:srgbClr val="0080F6"/>
                </a:solidFill>
              </a:rPr>
              <a:t> </a:t>
            </a:r>
            <a:r>
              <a:rPr lang="en" sz="2000">
                <a:solidFill>
                  <a:srgbClr val="FFFFFF"/>
                </a:solidFill>
              </a:rPr>
              <a:t>before the </a:t>
            </a:r>
            <a:r>
              <a:rPr lang="en" sz="2400" b="1">
                <a:solidFill>
                  <a:srgbClr val="0080F6"/>
                </a:solidFill>
              </a:rPr>
              <a:t>dawn</a:t>
            </a:r>
            <a:r>
              <a:rPr lang="en" sz="2000">
                <a:solidFill>
                  <a:srgbClr val="FFFFFF"/>
                </a:solidFill>
              </a:rPr>
              <a:t>, you can usually manage to find your way to the daylight eventually.</a:t>
            </a:r>
          </a:p>
          <a:p>
            <a:pPr lvl="0">
              <a:spcBef>
                <a:spcPts val="0"/>
              </a:spcBef>
              <a:buNone/>
            </a:pPr>
            <a:endParaRPr sz="2000">
              <a:solidFill>
                <a:srgbClr val="FFFFFF"/>
              </a:solidFill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468700" y="431700"/>
            <a:ext cx="6969000" cy="77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Is being a pessimist a bad thing…?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</a:rPr>
              <a:t>We are not always just positive or negative…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74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Optimism</a:t>
            </a:r>
            <a:r>
              <a:rPr lang="en">
                <a:solidFill>
                  <a:srgbClr val="FFFFFF"/>
                </a:solidFill>
              </a:rPr>
              <a:t> and </a:t>
            </a:r>
            <a:r>
              <a:rPr lang="en">
                <a:solidFill>
                  <a:srgbClr val="FFFFFF"/>
                </a:solidFill>
                <a:hlinkClick r:id="rId4"/>
              </a:rPr>
              <a:t>pessimism</a:t>
            </a:r>
            <a:r>
              <a:rPr lang="en">
                <a:solidFill>
                  <a:srgbClr val="FFFFFF"/>
                </a:solidFill>
              </a:rPr>
              <a:t> are two </a:t>
            </a:r>
            <a:r>
              <a:rPr lang="en" sz="2400">
                <a:solidFill>
                  <a:srgbClr val="0080F6"/>
                </a:solidFill>
              </a:rPr>
              <a:t>different </a:t>
            </a:r>
            <a:r>
              <a:rPr lang="en">
                <a:solidFill>
                  <a:srgbClr val="FFFFFF"/>
                </a:solidFill>
              </a:rPr>
              <a:t>outlooks on life that dictate how you deal with most situations and your expectations of the world. People tend to label themselves and others as </a:t>
            </a:r>
            <a:r>
              <a:rPr lang="en" sz="2400">
                <a:solidFill>
                  <a:srgbClr val="0080F6"/>
                </a:solidFill>
              </a:rPr>
              <a:t>either </a:t>
            </a:r>
            <a:r>
              <a:rPr lang="en">
                <a:solidFill>
                  <a:srgbClr val="FFFFFF"/>
                </a:solidFill>
              </a:rPr>
              <a:t>optimistic or pessimistic but to do so is overly simplistic. Optimism and pessimism can </a:t>
            </a:r>
            <a:r>
              <a:rPr lang="en" sz="2400">
                <a:solidFill>
                  <a:srgbClr val="0080F6"/>
                </a:solidFill>
              </a:rPr>
              <a:t>co-exist</a:t>
            </a:r>
            <a:r>
              <a:rPr lang="en">
                <a:solidFill>
                  <a:srgbClr val="FFFFFF"/>
                </a:solidFill>
              </a:rPr>
              <a:t> and vary depending on circumstances. For example you may have an optimistic outlook on </a:t>
            </a:r>
            <a:r>
              <a:rPr lang="en" sz="2400">
                <a:solidFill>
                  <a:srgbClr val="0080F6"/>
                </a:solidFill>
              </a:rPr>
              <a:t>life</a:t>
            </a:r>
            <a:r>
              <a:rPr lang="en">
                <a:solidFill>
                  <a:srgbClr val="FFFFFF"/>
                </a:solidFill>
              </a:rPr>
              <a:t>, but feel quite pessimistic about your </a:t>
            </a:r>
            <a:r>
              <a:rPr lang="en" sz="2400">
                <a:solidFill>
                  <a:srgbClr val="0080F6"/>
                </a:solidFill>
              </a:rPr>
              <a:t>job</a:t>
            </a:r>
            <a:r>
              <a:rPr lang="en">
                <a:solidFill>
                  <a:srgbClr val="FFFFFF"/>
                </a:solidFill>
              </a:rPr>
              <a:t>. This is why you shouldn't </a:t>
            </a:r>
            <a:r>
              <a:rPr lang="en" sz="2400">
                <a:solidFill>
                  <a:srgbClr val="0080F6"/>
                </a:solidFill>
              </a:rPr>
              <a:t>label </a:t>
            </a:r>
            <a:r>
              <a:rPr lang="en">
                <a:solidFill>
                  <a:srgbClr val="FFFFFF"/>
                </a:solidFill>
              </a:rPr>
              <a:t>yourself as either optimistic or pessimistic. Think of optimism as a sliding </a:t>
            </a:r>
            <a:r>
              <a:rPr lang="en" sz="2400">
                <a:solidFill>
                  <a:srgbClr val="0080F6"/>
                </a:solidFill>
              </a:rPr>
              <a:t>scale</a:t>
            </a:r>
            <a:r>
              <a:rPr lang="en">
                <a:solidFill>
                  <a:srgbClr val="FFFFFF"/>
                </a:solidFill>
              </a:rPr>
              <a:t>, one end being extremely optimistic and the other being very low on optimism. We all fit somewhere along this sliding scale and it tends to </a:t>
            </a:r>
            <a:r>
              <a:rPr lang="en" sz="2400">
                <a:solidFill>
                  <a:srgbClr val="0080F6"/>
                </a:solidFill>
              </a:rPr>
              <a:t>vary </a:t>
            </a:r>
            <a:r>
              <a:rPr lang="en">
                <a:solidFill>
                  <a:srgbClr val="FFFFFF"/>
                </a:solidFill>
              </a:rPr>
              <a:t>for different events in our lives.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>
                <a:solidFill>
                  <a:srgbClr val="000000"/>
                </a:solidFill>
              </a:rPr>
              <a:t>There’s more than just positive and negative…</a:t>
            </a:r>
            <a:r>
              <a:rPr lang="en" sz="3200" dirty="0"/>
              <a:t> </a:t>
            </a: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3600" dirty="0" smtClean="0"/>
              <a:t>			</a:t>
            </a:r>
            <a:br>
              <a:rPr lang="en" sz="3600" dirty="0" smtClean="0"/>
            </a:br>
            <a:r>
              <a:rPr lang="en" sz="4800" dirty="0" smtClean="0"/>
              <a:t>Realist</a:t>
            </a:r>
            <a:endParaRPr lang="en" sz="4800" dirty="0"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2316323"/>
            <a:ext cx="8520600" cy="262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You don’t see the world through any kind of </a:t>
            </a:r>
            <a:r>
              <a:rPr lang="en" dirty="0">
                <a:solidFill>
                  <a:srgbClr val="0080F6"/>
                </a:solidFill>
              </a:rPr>
              <a:t>filter </a:t>
            </a:r>
            <a:r>
              <a:rPr lang="en" dirty="0"/>
              <a:t>(positive or negative)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You objectively point out </a:t>
            </a:r>
            <a:r>
              <a:rPr lang="en" dirty="0">
                <a:solidFill>
                  <a:srgbClr val="0080F6"/>
                </a:solidFill>
              </a:rPr>
              <a:t>flaws </a:t>
            </a:r>
            <a:r>
              <a:rPr lang="en" dirty="0"/>
              <a:t>in situations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You see </a:t>
            </a:r>
            <a:r>
              <a:rPr lang="en" dirty="0">
                <a:solidFill>
                  <a:srgbClr val="0080F6"/>
                </a:solidFill>
              </a:rPr>
              <a:t>both </a:t>
            </a:r>
            <a:r>
              <a:rPr lang="en" dirty="0"/>
              <a:t>sides of things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You see life as </a:t>
            </a:r>
            <a:r>
              <a:rPr lang="en" dirty="0">
                <a:solidFill>
                  <a:srgbClr val="0080F6"/>
                </a:solidFill>
              </a:rPr>
              <a:t>survival </a:t>
            </a:r>
            <a:r>
              <a:rPr lang="en" dirty="0"/>
              <a:t>of the fittest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You are </a:t>
            </a:r>
            <a:r>
              <a:rPr lang="en" dirty="0">
                <a:solidFill>
                  <a:srgbClr val="0080F6"/>
                </a:solidFill>
              </a:rPr>
              <a:t>mature </a:t>
            </a:r>
            <a:r>
              <a:rPr lang="en" dirty="0"/>
              <a:t>enough to realize life has its ups and downs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2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Idealist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337500"/>
            <a:ext cx="8520600" cy="283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feel a lot of </a:t>
            </a:r>
            <a:r>
              <a:rPr lang="en">
                <a:solidFill>
                  <a:srgbClr val="0080F6"/>
                </a:solidFill>
              </a:rPr>
              <a:t>emotions </a:t>
            </a:r>
            <a:r>
              <a:rPr lang="en"/>
              <a:t>all at once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look for </a:t>
            </a:r>
            <a:r>
              <a:rPr lang="en">
                <a:solidFill>
                  <a:srgbClr val="0080F6"/>
                </a:solidFill>
              </a:rPr>
              <a:t>possibility </a:t>
            </a:r>
            <a:r>
              <a:rPr lang="en"/>
              <a:t>everywhere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</a:t>
            </a:r>
            <a:r>
              <a:rPr lang="en">
                <a:solidFill>
                  <a:srgbClr val="0080F6"/>
                </a:solidFill>
              </a:rPr>
              <a:t>empathize </a:t>
            </a:r>
            <a:r>
              <a:rPr lang="en"/>
              <a:t>with people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notice the symbolic </a:t>
            </a:r>
            <a:r>
              <a:rPr lang="en">
                <a:solidFill>
                  <a:srgbClr val="0080F6"/>
                </a:solidFill>
              </a:rPr>
              <a:t>meanings </a:t>
            </a:r>
            <a:r>
              <a:rPr lang="en"/>
              <a:t>hidden in everyday things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513</Words>
  <Application>Microsoft Office PowerPoint</Application>
  <PresentationFormat>On-screen Show (16:9)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Oswald</vt:lpstr>
      <vt:lpstr>Arial</vt:lpstr>
      <vt:lpstr>Average</vt:lpstr>
      <vt:lpstr>slate</vt:lpstr>
      <vt:lpstr>What is your outlook on life?</vt:lpstr>
      <vt:lpstr>Optimist</vt:lpstr>
      <vt:lpstr>PowerPoint Presentation</vt:lpstr>
      <vt:lpstr>Pessimist </vt:lpstr>
      <vt:lpstr>PowerPoint Presentation</vt:lpstr>
      <vt:lpstr>We are not always just positive or negative… </vt:lpstr>
      <vt:lpstr>There’s more than just positive and negative…      Realist</vt:lpstr>
      <vt:lpstr>Idealist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outlook on life?</dc:title>
  <cp:lastModifiedBy>Computer User</cp:lastModifiedBy>
  <cp:revision>2</cp:revision>
  <cp:lastPrinted>2017-01-11T15:38:56Z</cp:lastPrinted>
  <dcterms:modified xsi:type="dcterms:W3CDTF">2017-01-12T01:53:49Z</dcterms:modified>
</cp:coreProperties>
</file>